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65" r:id="rId4"/>
    <p:sldId id="258" r:id="rId5"/>
    <p:sldId id="259" r:id="rId6"/>
    <p:sldId id="260" r:id="rId7"/>
    <p:sldId id="266" r:id="rId8"/>
    <p:sldId id="267" r:id="rId9"/>
    <p:sldId id="261" r:id="rId10"/>
    <p:sldId id="262" r:id="rId11"/>
    <p:sldId id="263" r:id="rId12"/>
    <p:sldId id="264" r:id="rId13"/>
  </p:sldIdLst>
  <p:sldSz cx="9144000" cy="5143500" type="screen16x9"/>
  <p:notesSz cx="6858000" cy="9144000"/>
  <p:embeddedFontLst>
    <p:embeddedFont>
      <p:font typeface="Proxima Nova"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a105332c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a105332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6a105332c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6a105332c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6a105332c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6a105332c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a105332c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a105332c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6a105332c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6a105332c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6a105332c6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6a105332c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6a105332c6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6a105332c6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a105332c6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6a105332c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ReAlive</a:t>
            </a:r>
            <a:endParaRPr/>
          </a:p>
        </p:txBody>
      </p:sp>
      <p:sp>
        <p:nvSpPr>
          <p:cNvPr id="60" name="Google Shape;60;p13"/>
          <p:cNvSpPr txBox="1">
            <a:spLocks noGrp="1"/>
          </p:cNvSpPr>
          <p:nvPr>
            <p:ph type="subTitle" idx="1"/>
          </p:nvPr>
        </p:nvSpPr>
        <p:spPr>
          <a:xfrm>
            <a:off x="510450" y="3182350"/>
            <a:ext cx="3362740" cy="1639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dirty="0"/>
              <a:t>Team name: Exception Handlers</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Team:</a:t>
            </a:r>
            <a:endParaRPr dirty="0"/>
          </a:p>
          <a:p>
            <a:pPr marL="0" lvl="0" indent="0" algn="l" rtl="0">
              <a:spcBef>
                <a:spcPts val="0"/>
              </a:spcBef>
              <a:spcAft>
                <a:spcPts val="0"/>
              </a:spcAft>
              <a:buNone/>
            </a:pPr>
            <a:r>
              <a:rPr lang="en" dirty="0"/>
              <a:t>Rajat Keshri</a:t>
            </a:r>
            <a:endParaRPr dirty="0"/>
          </a:p>
          <a:p>
            <a:pPr marL="0" lvl="0" indent="0" algn="l" rtl="0">
              <a:spcBef>
                <a:spcPts val="0"/>
              </a:spcBef>
              <a:spcAft>
                <a:spcPts val="0"/>
              </a:spcAft>
              <a:buNone/>
            </a:pPr>
            <a:r>
              <a:rPr lang="en" dirty="0"/>
              <a:t>Samanvya Tripathi</a:t>
            </a:r>
            <a:endParaRPr dirty="0"/>
          </a:p>
          <a:p>
            <a:pPr marL="0" lvl="0" indent="0" algn="l" rtl="0">
              <a:spcBef>
                <a:spcPts val="0"/>
              </a:spcBef>
              <a:spcAft>
                <a:spcPts val="0"/>
              </a:spcAft>
              <a:buNone/>
            </a:pPr>
            <a:r>
              <a:rPr lang="en" dirty="0"/>
              <a:t>Aakash Mahesha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991475"/>
            <a:ext cx="8520600" cy="19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8600"/>
              <a:t>Time for a Demo</a:t>
            </a:r>
            <a:endParaRPr sz="8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Future Scope</a:t>
            </a:r>
            <a:endParaRPr sz="3020"/>
          </a:p>
        </p:txBody>
      </p:sp>
      <p:sp>
        <p:nvSpPr>
          <p:cNvPr id="140" name="Google Shape;14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Tx/>
              <a:buChar char="-"/>
            </a:pPr>
            <a:r>
              <a:rPr lang="en" dirty="0"/>
              <a:t>Creating more realistic augmented images with image animation.</a:t>
            </a:r>
          </a:p>
          <a:p>
            <a:pPr marL="285750" lvl="0" indent="-285750" algn="l" rtl="0">
              <a:spcBef>
                <a:spcPts val="0"/>
              </a:spcBef>
              <a:spcAft>
                <a:spcPts val="1200"/>
              </a:spcAft>
              <a:buFontTx/>
              <a:buChar char="-"/>
            </a:pPr>
            <a:endParaRPr lang="en-US" dirty="0"/>
          </a:p>
          <a:p>
            <a:pPr marL="285750" lvl="0" indent="-285750" algn="l" rtl="0">
              <a:spcBef>
                <a:spcPts val="0"/>
              </a:spcBef>
              <a:spcAft>
                <a:spcPts val="1200"/>
              </a:spcAft>
              <a:buFontTx/>
              <a:buChar char="-"/>
            </a:pPr>
            <a:endParaRPr lang="en-US" dirty="0"/>
          </a:p>
          <a:p>
            <a:pPr marL="285750" lvl="0" indent="-285750" algn="l" rtl="0">
              <a:spcBef>
                <a:spcPts val="0"/>
              </a:spcBef>
              <a:spcAft>
                <a:spcPts val="1200"/>
              </a:spcAft>
              <a:buFontTx/>
              <a:buChar char="-"/>
            </a:pPr>
            <a:endParaRPr lang="en-US" dirty="0"/>
          </a:p>
          <a:p>
            <a:pPr marL="285750" lvl="0" indent="-285750" algn="l" rtl="0">
              <a:spcBef>
                <a:spcPts val="0"/>
              </a:spcBef>
              <a:spcAft>
                <a:spcPts val="1200"/>
              </a:spcAft>
              <a:buFontTx/>
              <a:buChar char="-"/>
            </a:pPr>
            <a:endParaRPr lang="en-US" dirty="0"/>
          </a:p>
          <a:p>
            <a:pPr marL="285750" lvl="0" indent="-285750" algn="l" rtl="0">
              <a:spcBef>
                <a:spcPts val="0"/>
              </a:spcBef>
              <a:spcAft>
                <a:spcPts val="1200"/>
              </a:spcAft>
              <a:buFontTx/>
              <a:buChar char="-"/>
            </a:pPr>
            <a:r>
              <a:rPr lang="en-US" dirty="0"/>
              <a:t>Building an app which returns accurate sound map of captured images in real time.</a:t>
            </a:r>
            <a:endParaRPr dirty="0"/>
          </a:p>
        </p:txBody>
      </p:sp>
      <p:pic>
        <p:nvPicPr>
          <p:cNvPr id="141" name="Google Shape;141;p20"/>
          <p:cNvPicPr preferRelativeResize="0"/>
          <p:nvPr/>
        </p:nvPicPr>
        <p:blipFill>
          <a:blip r:embed="rId3">
            <a:alphaModFix/>
          </a:blip>
          <a:stretch>
            <a:fillRect/>
          </a:stretch>
        </p:blipFill>
        <p:spPr>
          <a:xfrm>
            <a:off x="1604019" y="1668659"/>
            <a:ext cx="6150497" cy="19220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Purpose</a:t>
            </a:r>
            <a:endParaRPr sz="302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To reinvent the way we experience photos from the past. Today we have powerful phones that can capture a Live Photo (a short recording of the scene) which helps in better recollection of the surrounding sounds and atmosphere as a whole. For a person who wasn’t present at the time the photo being taken, it’s slightly “less stimulating” to look at somebody else’s photos. </a:t>
            </a:r>
            <a:endParaRPr dirty="0"/>
          </a:p>
          <a:p>
            <a:pPr marL="0" lvl="0" indent="0" algn="just" rtl="0">
              <a:spcBef>
                <a:spcPts val="1200"/>
              </a:spcBef>
              <a:spcAft>
                <a:spcPts val="1200"/>
              </a:spcAft>
              <a:buNone/>
            </a:pPr>
            <a:r>
              <a:rPr lang="en" dirty="0"/>
              <a:t>Our project helps bring these photos to life, by adding an audio element and animating the still image. This is our small attempt to expand the sensory horizon of digital applications and different experiences that we can create for various communities.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FF5C-692B-E56A-7357-ACC56F866082}"/>
              </a:ext>
            </a:extLst>
          </p:cNvPr>
          <p:cNvSpPr>
            <a:spLocks noGrp="1"/>
          </p:cNvSpPr>
          <p:nvPr>
            <p:ph type="title"/>
          </p:nvPr>
        </p:nvSpPr>
        <p:spPr/>
        <p:txBody>
          <a:bodyPr>
            <a:normAutofit fontScale="90000"/>
          </a:bodyPr>
          <a:lstStyle/>
          <a:p>
            <a:r>
              <a:rPr lang="en-US" dirty="0"/>
              <a:t>Problems our project can address</a:t>
            </a:r>
          </a:p>
        </p:txBody>
      </p:sp>
      <p:sp>
        <p:nvSpPr>
          <p:cNvPr id="3" name="Text Placeholder 2">
            <a:extLst>
              <a:ext uri="{FF2B5EF4-FFF2-40B4-BE49-F238E27FC236}">
                <a16:creationId xmlns:a16="http://schemas.microsoft.com/office/drawing/2014/main" id="{E0EE8D9B-8CE2-E855-ACD4-ADFDCF363907}"/>
              </a:ext>
            </a:extLst>
          </p:cNvPr>
          <p:cNvSpPr>
            <a:spLocks noGrp="1"/>
          </p:cNvSpPr>
          <p:nvPr>
            <p:ph type="body" idx="1"/>
          </p:nvPr>
        </p:nvSpPr>
        <p:spPr/>
        <p:txBody>
          <a:bodyPr/>
          <a:lstStyle/>
          <a:p>
            <a:r>
              <a:rPr lang="en-US" dirty="0"/>
              <a:t>Giving life to historic events, via creating sound maps for pictures from the medieval times.</a:t>
            </a:r>
          </a:p>
          <a:p>
            <a:r>
              <a:rPr lang="en-US" dirty="0"/>
              <a:t>Giving a medium for the visually impaired to sense photographs via sound.</a:t>
            </a:r>
          </a:p>
          <a:p>
            <a:r>
              <a:rPr lang="en-US" dirty="0"/>
              <a:t>Creating short animated gifs for more engaging digital media</a:t>
            </a:r>
          </a:p>
        </p:txBody>
      </p:sp>
    </p:spTree>
    <p:extLst>
      <p:ext uri="{BB962C8B-B14F-4D97-AF65-F5344CB8AC3E}">
        <p14:creationId xmlns:p14="http://schemas.microsoft.com/office/powerpoint/2010/main" val="195027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What we ACTUALLY did?</a:t>
            </a:r>
            <a:endParaRPr sz="3020"/>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IN" sz="2700" dirty="0"/>
              <a:t>Identify the objects in the photo and create a realistic sound map, based on scene description. </a:t>
            </a:r>
            <a:endParaRPr sz="2700" dirty="0"/>
          </a:p>
          <a:p>
            <a:pPr marL="0" lvl="0" indent="0" algn="just" rtl="0">
              <a:spcBef>
                <a:spcPts val="1200"/>
              </a:spcBef>
              <a:spcAft>
                <a:spcPts val="0"/>
              </a:spcAft>
              <a:buNone/>
            </a:pPr>
            <a:endParaRPr dirty="0"/>
          </a:p>
          <a:p>
            <a:pPr marL="0" lvl="0" indent="0" algn="just" rtl="0">
              <a:spcBef>
                <a:spcPts val="1200"/>
              </a:spcBef>
              <a:spcAft>
                <a:spcPts val="0"/>
              </a:spcAft>
              <a:buNone/>
            </a:pPr>
            <a:endParaRPr dirty="0"/>
          </a:p>
          <a:p>
            <a:pPr marL="0" lvl="0" indent="0" algn="just"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HOW EXACTLY?</a:t>
            </a:r>
            <a:endParaRPr sz="3020"/>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By applying a unique way of inferring the contents of the image. </a:t>
            </a:r>
            <a:endParaRPr dirty="0"/>
          </a:p>
          <a:p>
            <a:pPr marL="0" lvl="0" indent="0" algn="just" rtl="0">
              <a:spcBef>
                <a:spcPts val="1200"/>
              </a:spcBef>
              <a:spcAft>
                <a:spcPts val="0"/>
              </a:spcAft>
              <a:buNone/>
            </a:pPr>
            <a:r>
              <a:rPr lang="en" sz="2500" dirty="0"/>
              <a:t>Image Captioning + Depth Imaging!!</a:t>
            </a:r>
            <a:endParaRPr sz="2500" dirty="0"/>
          </a:p>
          <a:p>
            <a:pPr marL="0" lvl="0" indent="0" algn="just" rtl="0">
              <a:spcBef>
                <a:spcPts val="1200"/>
              </a:spcBef>
              <a:spcAft>
                <a:spcPts val="0"/>
              </a:spcAft>
              <a:buNone/>
            </a:pPr>
            <a:r>
              <a:rPr lang="en" dirty="0"/>
              <a:t>Yes. By generating an caption for the image, we used it for identifying the potential entity (physical and non - physical) and action words, that could be possibly be generating sounds when the image was taken.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dirty="0"/>
              <a:t>Flow and Architecture</a:t>
            </a:r>
            <a:endParaRPr sz="3020" dirty="0"/>
          </a:p>
        </p:txBody>
      </p:sp>
      <p:sp>
        <p:nvSpPr>
          <p:cNvPr id="84" name="Google Shape;84;p17"/>
          <p:cNvSpPr/>
          <p:nvPr/>
        </p:nvSpPr>
        <p:spPr>
          <a:xfrm>
            <a:off x="1554750" y="1331875"/>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3397825" y="1331875"/>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6094075" y="1331875"/>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7830700" y="1439725"/>
            <a:ext cx="1047900" cy="52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2115600" y="2724150"/>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6466725" y="2724150"/>
            <a:ext cx="23397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p:nvPr/>
        </p:nvSpPr>
        <p:spPr>
          <a:xfrm>
            <a:off x="708075" y="2346350"/>
            <a:ext cx="6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Image</a:t>
            </a:r>
            <a:endParaRPr>
              <a:latin typeface="Proxima Nova"/>
              <a:ea typeface="Proxima Nova"/>
              <a:cs typeface="Proxima Nova"/>
              <a:sym typeface="Proxima Nova"/>
            </a:endParaRPr>
          </a:p>
        </p:txBody>
      </p:sp>
      <p:sp>
        <p:nvSpPr>
          <p:cNvPr id="91" name="Google Shape;91;p17"/>
          <p:cNvSpPr txBox="1"/>
          <p:nvPr/>
        </p:nvSpPr>
        <p:spPr>
          <a:xfrm>
            <a:off x="1692300" y="1303825"/>
            <a:ext cx="1047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latin typeface="Proxima Nova"/>
                <a:ea typeface="Proxima Nova"/>
                <a:cs typeface="Proxima Nova"/>
                <a:sym typeface="Proxima Nova"/>
              </a:rPr>
              <a:t>Object Detection and Context relation</a:t>
            </a:r>
            <a:endParaRPr sz="1000" dirty="0">
              <a:latin typeface="Proxima Nova"/>
              <a:ea typeface="Proxima Nova"/>
              <a:cs typeface="Proxima Nova"/>
              <a:sym typeface="Proxima Nova"/>
            </a:endParaRPr>
          </a:p>
        </p:txBody>
      </p:sp>
      <p:sp>
        <p:nvSpPr>
          <p:cNvPr id="92" name="Google Shape;92;p17"/>
          <p:cNvSpPr txBox="1"/>
          <p:nvPr/>
        </p:nvSpPr>
        <p:spPr>
          <a:xfrm>
            <a:off x="3439675" y="1357675"/>
            <a:ext cx="12393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roxima Nova"/>
                <a:ea typeface="Proxima Nova"/>
                <a:cs typeface="Proxima Nova"/>
                <a:sym typeface="Proxima Nova"/>
              </a:rPr>
              <a:t>ImageToCaption</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(CNN + RNN LSTM)</a:t>
            </a:r>
            <a:endParaRPr sz="1100">
              <a:latin typeface="Proxima Nova"/>
              <a:ea typeface="Proxima Nova"/>
              <a:cs typeface="Proxima Nova"/>
              <a:sym typeface="Proxima Nova"/>
            </a:endParaRPr>
          </a:p>
        </p:txBody>
      </p:sp>
      <p:sp>
        <p:nvSpPr>
          <p:cNvPr id="93" name="Google Shape;93;p17"/>
          <p:cNvSpPr txBox="1"/>
          <p:nvPr/>
        </p:nvSpPr>
        <p:spPr>
          <a:xfrm>
            <a:off x="4976500" y="1250975"/>
            <a:ext cx="86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Text Generated</a:t>
            </a:r>
            <a:endParaRPr sz="1000">
              <a:latin typeface="Proxima Nova"/>
              <a:ea typeface="Proxima Nova"/>
              <a:cs typeface="Proxima Nova"/>
              <a:sym typeface="Proxima Nova"/>
            </a:endParaRPr>
          </a:p>
        </p:txBody>
      </p:sp>
      <p:sp>
        <p:nvSpPr>
          <p:cNvPr id="94" name="Google Shape;94;p17"/>
          <p:cNvSpPr txBox="1"/>
          <p:nvPr/>
        </p:nvSpPr>
        <p:spPr>
          <a:xfrm>
            <a:off x="6324625" y="1457725"/>
            <a:ext cx="86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Keyword tokenizer</a:t>
            </a:r>
            <a:endParaRPr sz="1000">
              <a:latin typeface="Proxima Nova"/>
              <a:ea typeface="Proxima Nova"/>
              <a:cs typeface="Proxima Nova"/>
              <a:sym typeface="Proxima Nova"/>
            </a:endParaRPr>
          </a:p>
        </p:txBody>
      </p:sp>
      <p:sp>
        <p:nvSpPr>
          <p:cNvPr id="95" name="Google Shape;95;p17"/>
          <p:cNvSpPr txBox="1"/>
          <p:nvPr/>
        </p:nvSpPr>
        <p:spPr>
          <a:xfrm>
            <a:off x="7923700" y="333700"/>
            <a:ext cx="86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Speech Mapping Database</a:t>
            </a:r>
            <a:endParaRPr sz="1000">
              <a:latin typeface="Proxima Nova"/>
              <a:ea typeface="Proxima Nova"/>
              <a:cs typeface="Proxima Nova"/>
              <a:sym typeface="Proxima Nova"/>
            </a:endParaRPr>
          </a:p>
        </p:txBody>
      </p:sp>
      <p:sp>
        <p:nvSpPr>
          <p:cNvPr id="96" name="Google Shape;96;p17"/>
          <p:cNvSpPr txBox="1"/>
          <p:nvPr/>
        </p:nvSpPr>
        <p:spPr>
          <a:xfrm>
            <a:off x="2157450" y="2696100"/>
            <a:ext cx="12393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Depth Imaging (distance identification CNN and OpenCV)</a:t>
            </a:r>
            <a:endParaRPr sz="1000">
              <a:latin typeface="Proxima Nova"/>
              <a:ea typeface="Proxima Nova"/>
              <a:cs typeface="Proxima Nova"/>
              <a:sym typeface="Proxima Nova"/>
            </a:endParaRPr>
          </a:p>
        </p:txBody>
      </p:sp>
      <p:sp>
        <p:nvSpPr>
          <p:cNvPr id="97" name="Google Shape;97;p17"/>
          <p:cNvSpPr txBox="1"/>
          <p:nvPr/>
        </p:nvSpPr>
        <p:spPr>
          <a:xfrm>
            <a:off x="3481525" y="2773050"/>
            <a:ext cx="1239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roxima Nova"/>
                <a:ea typeface="Proxima Nova"/>
                <a:cs typeface="Proxima Nova"/>
                <a:sym typeface="Proxima Nova"/>
              </a:rPr>
              <a:t>Distances</a:t>
            </a:r>
            <a:endParaRPr sz="1100">
              <a:latin typeface="Proxima Nova"/>
              <a:ea typeface="Proxima Nova"/>
              <a:cs typeface="Proxima Nova"/>
              <a:sym typeface="Proxima Nova"/>
            </a:endParaRPr>
          </a:p>
        </p:txBody>
      </p:sp>
      <p:sp>
        <p:nvSpPr>
          <p:cNvPr id="98" name="Google Shape;98;p17"/>
          <p:cNvSpPr txBox="1"/>
          <p:nvPr/>
        </p:nvSpPr>
        <p:spPr>
          <a:xfrm>
            <a:off x="7923700" y="1380775"/>
            <a:ext cx="86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Text SPeech Mapping</a:t>
            </a:r>
            <a:endParaRPr sz="1000">
              <a:latin typeface="Proxima Nova"/>
              <a:ea typeface="Proxima Nova"/>
              <a:cs typeface="Proxima Nova"/>
              <a:sym typeface="Proxima Nova"/>
            </a:endParaRPr>
          </a:p>
        </p:txBody>
      </p:sp>
      <p:sp>
        <p:nvSpPr>
          <p:cNvPr id="99" name="Google Shape;99;p17"/>
          <p:cNvSpPr/>
          <p:nvPr/>
        </p:nvSpPr>
        <p:spPr>
          <a:xfrm>
            <a:off x="6938200" y="3964625"/>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6523600" y="2749950"/>
            <a:ext cx="2152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Proxima Nova"/>
                <a:ea typeface="Proxima Nova"/>
                <a:cs typeface="Proxima Nova"/>
                <a:sym typeface="Proxima Nova"/>
              </a:rPr>
              <a:t>Sound Synthesizer (Based on cosine similarity, MFCC and Intensity Mapping)</a:t>
            </a:r>
            <a:endParaRPr sz="1100" dirty="0">
              <a:latin typeface="Proxima Nova"/>
              <a:ea typeface="Proxima Nova"/>
              <a:cs typeface="Proxima Nova"/>
              <a:sym typeface="Proxima Nova"/>
            </a:endParaRPr>
          </a:p>
        </p:txBody>
      </p:sp>
      <p:sp>
        <p:nvSpPr>
          <p:cNvPr id="101" name="Google Shape;101;p17"/>
          <p:cNvSpPr txBox="1"/>
          <p:nvPr/>
        </p:nvSpPr>
        <p:spPr>
          <a:xfrm>
            <a:off x="6980050" y="4075175"/>
            <a:ext cx="123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roxima Nova"/>
                <a:ea typeface="Proxima Nova"/>
                <a:cs typeface="Proxima Nova"/>
                <a:sym typeface="Proxima Nova"/>
              </a:rPr>
              <a:t>Image + sound overlayer </a:t>
            </a:r>
            <a:endParaRPr sz="1100">
              <a:latin typeface="Proxima Nova"/>
              <a:ea typeface="Proxima Nova"/>
              <a:cs typeface="Proxima Nova"/>
              <a:sym typeface="Proxima Nova"/>
            </a:endParaRPr>
          </a:p>
        </p:txBody>
      </p:sp>
      <p:sp>
        <p:nvSpPr>
          <p:cNvPr id="102" name="Google Shape;102;p17"/>
          <p:cNvSpPr/>
          <p:nvPr/>
        </p:nvSpPr>
        <p:spPr>
          <a:xfrm>
            <a:off x="4763750" y="2724150"/>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p:nvPr/>
        </p:nvSpPr>
        <p:spPr>
          <a:xfrm>
            <a:off x="4805600" y="2770825"/>
            <a:ext cx="1239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Proxima Nova"/>
                <a:ea typeface="Proxima Nova"/>
                <a:cs typeface="Proxima Nova"/>
                <a:sym typeface="Proxima Nova"/>
              </a:rPr>
              <a:t>Intensity Mapping and Amplitude prediction</a:t>
            </a:r>
            <a:endParaRPr sz="1000">
              <a:latin typeface="Proxima Nova"/>
              <a:ea typeface="Proxima Nova"/>
              <a:cs typeface="Proxima Nova"/>
              <a:sym typeface="Proxima Nova"/>
            </a:endParaRPr>
          </a:p>
        </p:txBody>
      </p:sp>
      <p:sp>
        <p:nvSpPr>
          <p:cNvPr id="104" name="Google Shape;104;p17"/>
          <p:cNvSpPr txBox="1"/>
          <p:nvPr/>
        </p:nvSpPr>
        <p:spPr>
          <a:xfrm>
            <a:off x="708075" y="4136675"/>
            <a:ext cx="6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Video</a:t>
            </a:r>
            <a:endParaRPr>
              <a:latin typeface="Proxima Nova"/>
              <a:ea typeface="Proxima Nova"/>
              <a:cs typeface="Proxima Nova"/>
              <a:sym typeface="Proxima Nova"/>
            </a:endParaRPr>
          </a:p>
        </p:txBody>
      </p:sp>
      <p:cxnSp>
        <p:nvCxnSpPr>
          <p:cNvPr id="105" name="Google Shape;105;p17"/>
          <p:cNvCxnSpPr>
            <a:cxnSpLocks/>
            <a:stCxn id="90" idx="0"/>
          </p:cNvCxnSpPr>
          <p:nvPr/>
        </p:nvCxnSpPr>
        <p:spPr>
          <a:xfrm flipH="1" flipV="1">
            <a:off x="1037334" y="1704025"/>
            <a:ext cx="5691" cy="642325"/>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17"/>
          <p:cNvCxnSpPr>
            <a:endCxn id="84" idx="1"/>
          </p:cNvCxnSpPr>
          <p:nvPr/>
        </p:nvCxnSpPr>
        <p:spPr>
          <a:xfrm>
            <a:off x="1033650" y="1704025"/>
            <a:ext cx="521100" cy="0"/>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107;p17"/>
          <p:cNvCxnSpPr>
            <a:cxnSpLocks/>
            <a:stCxn id="84" idx="3"/>
            <a:endCxn id="85" idx="1"/>
          </p:cNvCxnSpPr>
          <p:nvPr/>
        </p:nvCxnSpPr>
        <p:spPr>
          <a:xfrm>
            <a:off x="2877750" y="1704025"/>
            <a:ext cx="520075" cy="0"/>
          </a:xfrm>
          <a:prstGeom prst="straightConnector1">
            <a:avLst/>
          </a:prstGeom>
          <a:noFill/>
          <a:ln w="9525" cap="flat" cmpd="sng">
            <a:solidFill>
              <a:schemeClr val="dk2"/>
            </a:solidFill>
            <a:prstDash val="solid"/>
            <a:round/>
            <a:headEnd type="none" w="med" len="med"/>
            <a:tailEnd type="triangle" w="med" len="med"/>
          </a:ln>
        </p:spPr>
      </p:cxnSp>
      <p:cxnSp>
        <p:nvCxnSpPr>
          <p:cNvPr id="108" name="Google Shape;108;p17"/>
          <p:cNvCxnSpPr>
            <a:cxnSpLocks/>
            <a:stCxn id="85" idx="3"/>
            <a:endCxn id="86" idx="1"/>
          </p:cNvCxnSpPr>
          <p:nvPr/>
        </p:nvCxnSpPr>
        <p:spPr>
          <a:xfrm>
            <a:off x="4720825" y="1704025"/>
            <a:ext cx="1373250" cy="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7"/>
          <p:cNvCxnSpPr>
            <a:cxnSpLocks/>
            <a:stCxn id="86" idx="3"/>
            <a:endCxn id="87" idx="1"/>
          </p:cNvCxnSpPr>
          <p:nvPr/>
        </p:nvCxnSpPr>
        <p:spPr>
          <a:xfrm>
            <a:off x="7417075" y="1704025"/>
            <a:ext cx="41362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17"/>
          <p:cNvCxnSpPr>
            <a:stCxn id="95" idx="2"/>
            <a:endCxn id="98" idx="0"/>
          </p:cNvCxnSpPr>
          <p:nvPr/>
        </p:nvCxnSpPr>
        <p:spPr>
          <a:xfrm>
            <a:off x="8354650" y="980200"/>
            <a:ext cx="0" cy="40050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17"/>
          <p:cNvCxnSpPr>
            <a:stCxn id="98" idx="2"/>
            <a:endCxn id="100" idx="0"/>
          </p:cNvCxnSpPr>
          <p:nvPr/>
        </p:nvCxnSpPr>
        <p:spPr>
          <a:xfrm flipH="1">
            <a:off x="7599850" y="2027275"/>
            <a:ext cx="754800" cy="72270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7"/>
          <p:cNvCxnSpPr>
            <a:cxnSpLocks/>
          </p:cNvCxnSpPr>
          <p:nvPr/>
        </p:nvCxnSpPr>
        <p:spPr>
          <a:xfrm>
            <a:off x="3538654" y="3094075"/>
            <a:ext cx="1270071" cy="2225"/>
          </a:xfrm>
          <a:prstGeom prst="straightConnector1">
            <a:avLst/>
          </a:prstGeom>
          <a:noFill/>
          <a:ln w="9525" cap="flat" cmpd="sng">
            <a:solidFill>
              <a:schemeClr val="dk2"/>
            </a:solidFill>
            <a:prstDash val="solid"/>
            <a:round/>
            <a:headEnd type="none" w="med" len="med"/>
            <a:tailEnd type="triangle" w="med" len="med"/>
          </a:ln>
        </p:spPr>
      </p:cxnSp>
      <p:cxnSp>
        <p:nvCxnSpPr>
          <p:cNvPr id="113" name="Google Shape;113;p17"/>
          <p:cNvCxnSpPr>
            <a:stCxn id="103" idx="3"/>
            <a:endCxn id="100" idx="1"/>
          </p:cNvCxnSpPr>
          <p:nvPr/>
        </p:nvCxnSpPr>
        <p:spPr>
          <a:xfrm>
            <a:off x="6044900" y="3094075"/>
            <a:ext cx="478800" cy="2100"/>
          </a:xfrm>
          <a:prstGeom prst="straightConnector1">
            <a:avLst/>
          </a:prstGeom>
          <a:noFill/>
          <a:ln w="9525" cap="flat" cmpd="sng">
            <a:solidFill>
              <a:schemeClr val="dk2"/>
            </a:solidFill>
            <a:prstDash val="solid"/>
            <a:round/>
            <a:headEnd type="none" w="med" len="med"/>
            <a:tailEnd type="triangle" w="med" len="med"/>
          </a:ln>
        </p:spPr>
      </p:cxnSp>
      <p:cxnSp>
        <p:nvCxnSpPr>
          <p:cNvPr id="114" name="Google Shape;114;p17"/>
          <p:cNvCxnSpPr>
            <a:stCxn id="100" idx="2"/>
            <a:endCxn id="99" idx="0"/>
          </p:cNvCxnSpPr>
          <p:nvPr/>
        </p:nvCxnSpPr>
        <p:spPr>
          <a:xfrm>
            <a:off x="7599700" y="3442650"/>
            <a:ext cx="0" cy="522000"/>
          </a:xfrm>
          <a:prstGeom prst="straightConnector1">
            <a:avLst/>
          </a:prstGeom>
          <a:noFill/>
          <a:ln w="9525" cap="flat" cmpd="sng">
            <a:solidFill>
              <a:schemeClr val="dk2"/>
            </a:solidFill>
            <a:prstDash val="solid"/>
            <a:round/>
            <a:headEnd type="none" w="med" len="med"/>
            <a:tailEnd type="triangle" w="med" len="med"/>
          </a:ln>
        </p:spPr>
      </p:cxnSp>
      <p:cxnSp>
        <p:nvCxnSpPr>
          <p:cNvPr id="115" name="Google Shape;115;p17"/>
          <p:cNvCxnSpPr>
            <a:stCxn id="101" idx="1"/>
            <a:endCxn id="104" idx="3"/>
          </p:cNvCxnSpPr>
          <p:nvPr/>
        </p:nvCxnSpPr>
        <p:spPr>
          <a:xfrm rot="10800000">
            <a:off x="1377850" y="4336775"/>
            <a:ext cx="5602200" cy="0"/>
          </a:xfrm>
          <a:prstGeom prst="straightConnector1">
            <a:avLst/>
          </a:prstGeom>
          <a:noFill/>
          <a:ln w="9525" cap="flat" cmpd="sng">
            <a:solidFill>
              <a:schemeClr val="dk2"/>
            </a:solidFill>
            <a:prstDash val="solid"/>
            <a:round/>
            <a:headEnd type="none" w="med" len="med"/>
            <a:tailEnd type="triangle" w="med" len="med"/>
          </a:ln>
        </p:spPr>
      </p:cxnSp>
      <p:pic>
        <p:nvPicPr>
          <p:cNvPr id="116" name="Google Shape;116;p17"/>
          <p:cNvPicPr preferRelativeResize="0"/>
          <p:nvPr/>
        </p:nvPicPr>
        <p:blipFill>
          <a:blip r:embed="rId3">
            <a:alphaModFix/>
          </a:blip>
          <a:stretch>
            <a:fillRect/>
          </a:stretch>
        </p:blipFill>
        <p:spPr>
          <a:xfrm>
            <a:off x="6805848" y="-66338"/>
            <a:ext cx="1587719" cy="572700"/>
          </a:xfrm>
          <a:prstGeom prst="rect">
            <a:avLst/>
          </a:prstGeom>
          <a:noFill/>
          <a:ln>
            <a:noFill/>
          </a:ln>
        </p:spPr>
      </p:pic>
      <p:pic>
        <p:nvPicPr>
          <p:cNvPr id="117" name="Google Shape;117;p17"/>
          <p:cNvPicPr preferRelativeResize="0"/>
          <p:nvPr/>
        </p:nvPicPr>
        <p:blipFill>
          <a:blip r:embed="rId4">
            <a:alphaModFix/>
          </a:blip>
          <a:stretch>
            <a:fillRect/>
          </a:stretch>
        </p:blipFill>
        <p:spPr>
          <a:xfrm>
            <a:off x="8354650" y="0"/>
            <a:ext cx="782275" cy="440035"/>
          </a:xfrm>
          <a:prstGeom prst="rect">
            <a:avLst/>
          </a:prstGeom>
          <a:noFill/>
          <a:ln>
            <a:noFill/>
          </a:ln>
        </p:spPr>
      </p:pic>
      <p:pic>
        <p:nvPicPr>
          <p:cNvPr id="118" name="Google Shape;118;p17"/>
          <p:cNvPicPr preferRelativeResize="0"/>
          <p:nvPr/>
        </p:nvPicPr>
        <p:blipFill>
          <a:blip r:embed="rId5">
            <a:alphaModFix/>
          </a:blip>
          <a:stretch>
            <a:fillRect/>
          </a:stretch>
        </p:blipFill>
        <p:spPr>
          <a:xfrm>
            <a:off x="3657225" y="1906825"/>
            <a:ext cx="861900" cy="861900"/>
          </a:xfrm>
          <a:prstGeom prst="rect">
            <a:avLst/>
          </a:prstGeom>
          <a:noFill/>
          <a:ln>
            <a:noFill/>
          </a:ln>
        </p:spPr>
      </p:pic>
      <p:pic>
        <p:nvPicPr>
          <p:cNvPr id="119" name="Google Shape;119;p17"/>
          <p:cNvPicPr preferRelativeResize="0"/>
          <p:nvPr/>
        </p:nvPicPr>
        <p:blipFill>
          <a:blip r:embed="rId6">
            <a:alphaModFix/>
          </a:blip>
          <a:stretch>
            <a:fillRect/>
          </a:stretch>
        </p:blipFill>
        <p:spPr>
          <a:xfrm>
            <a:off x="6260469" y="2113764"/>
            <a:ext cx="990207" cy="354000"/>
          </a:xfrm>
          <a:prstGeom prst="rect">
            <a:avLst/>
          </a:prstGeom>
          <a:noFill/>
          <a:ln>
            <a:noFill/>
          </a:ln>
        </p:spPr>
      </p:pic>
      <p:pic>
        <p:nvPicPr>
          <p:cNvPr id="120" name="Google Shape;120;p17"/>
          <p:cNvPicPr preferRelativeResize="0"/>
          <p:nvPr/>
        </p:nvPicPr>
        <p:blipFill>
          <a:blip r:embed="rId7">
            <a:alphaModFix/>
          </a:blip>
          <a:stretch>
            <a:fillRect/>
          </a:stretch>
        </p:blipFill>
        <p:spPr>
          <a:xfrm>
            <a:off x="5578152" y="3496500"/>
            <a:ext cx="1239300" cy="665616"/>
          </a:xfrm>
          <a:prstGeom prst="rect">
            <a:avLst/>
          </a:prstGeom>
          <a:noFill/>
          <a:ln>
            <a:noFill/>
          </a:ln>
        </p:spPr>
      </p:pic>
      <p:pic>
        <p:nvPicPr>
          <p:cNvPr id="121" name="Google Shape;121;p17"/>
          <p:cNvPicPr preferRelativeResize="0"/>
          <p:nvPr/>
        </p:nvPicPr>
        <p:blipFill>
          <a:blip r:embed="rId8">
            <a:alphaModFix/>
          </a:blip>
          <a:stretch>
            <a:fillRect/>
          </a:stretch>
        </p:blipFill>
        <p:spPr>
          <a:xfrm>
            <a:off x="2226267" y="3521850"/>
            <a:ext cx="431109" cy="522001"/>
          </a:xfrm>
          <a:prstGeom prst="rect">
            <a:avLst/>
          </a:prstGeom>
          <a:noFill/>
          <a:ln>
            <a:noFill/>
          </a:ln>
        </p:spPr>
      </p:pic>
      <p:pic>
        <p:nvPicPr>
          <p:cNvPr id="122" name="Google Shape;122;p17"/>
          <p:cNvPicPr preferRelativeResize="0"/>
          <p:nvPr/>
        </p:nvPicPr>
        <p:blipFill>
          <a:blip r:embed="rId9">
            <a:alphaModFix/>
          </a:blip>
          <a:stretch>
            <a:fillRect/>
          </a:stretch>
        </p:blipFill>
        <p:spPr>
          <a:xfrm>
            <a:off x="2877749" y="3521925"/>
            <a:ext cx="561900" cy="521847"/>
          </a:xfrm>
          <a:prstGeom prst="rect">
            <a:avLst/>
          </a:prstGeom>
          <a:noFill/>
          <a:ln>
            <a:noFill/>
          </a:ln>
        </p:spPr>
      </p:pic>
      <p:cxnSp>
        <p:nvCxnSpPr>
          <p:cNvPr id="2" name="Google Shape;105;p17">
            <a:extLst>
              <a:ext uri="{FF2B5EF4-FFF2-40B4-BE49-F238E27FC236}">
                <a16:creationId xmlns:a16="http://schemas.microsoft.com/office/drawing/2014/main" id="{7FAD5828-B1F7-3BD5-08B4-B03857854B5C}"/>
              </a:ext>
            </a:extLst>
          </p:cNvPr>
          <p:cNvCxnSpPr>
            <a:cxnSpLocks/>
          </p:cNvCxnSpPr>
          <p:nvPr/>
        </p:nvCxnSpPr>
        <p:spPr>
          <a:xfrm flipV="1">
            <a:off x="1055934" y="2655049"/>
            <a:ext cx="0" cy="480860"/>
          </a:xfrm>
          <a:prstGeom prst="straightConnector1">
            <a:avLst/>
          </a:prstGeom>
          <a:noFill/>
          <a:ln w="9525" cap="flat" cmpd="sng">
            <a:solidFill>
              <a:schemeClr val="dk2"/>
            </a:solidFill>
            <a:prstDash val="solid"/>
            <a:round/>
            <a:headEnd type="none" w="med" len="med"/>
            <a:tailEnd type="none" w="med" len="med"/>
          </a:ln>
        </p:spPr>
      </p:cxnSp>
      <p:cxnSp>
        <p:nvCxnSpPr>
          <p:cNvPr id="3" name="Google Shape;106;p17">
            <a:extLst>
              <a:ext uri="{FF2B5EF4-FFF2-40B4-BE49-F238E27FC236}">
                <a16:creationId xmlns:a16="http://schemas.microsoft.com/office/drawing/2014/main" id="{8D2C8702-5733-1DAA-A5B6-87AEFFE456CC}"/>
              </a:ext>
            </a:extLst>
          </p:cNvPr>
          <p:cNvCxnSpPr>
            <a:cxnSpLocks/>
          </p:cNvCxnSpPr>
          <p:nvPr/>
        </p:nvCxnSpPr>
        <p:spPr>
          <a:xfrm>
            <a:off x="1055934" y="3135909"/>
            <a:ext cx="914982"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A814-5453-6368-B7F3-AD3836E3811A}"/>
              </a:ext>
            </a:extLst>
          </p:cNvPr>
          <p:cNvSpPr>
            <a:spLocks noGrp="1"/>
          </p:cNvSpPr>
          <p:nvPr>
            <p:ph type="title"/>
          </p:nvPr>
        </p:nvSpPr>
        <p:spPr/>
        <p:txBody>
          <a:bodyPr>
            <a:normAutofit fontScale="90000"/>
          </a:bodyPr>
          <a:lstStyle/>
          <a:p>
            <a:r>
              <a:rPr lang="en" sz="2800" dirty="0"/>
              <a:t>Flow and Architecture – Image to Caption</a:t>
            </a:r>
            <a:endParaRPr lang="en-US" dirty="0"/>
          </a:p>
        </p:txBody>
      </p:sp>
      <p:sp>
        <p:nvSpPr>
          <p:cNvPr id="3" name="Text Placeholder 2">
            <a:extLst>
              <a:ext uri="{FF2B5EF4-FFF2-40B4-BE49-F238E27FC236}">
                <a16:creationId xmlns:a16="http://schemas.microsoft.com/office/drawing/2014/main" id="{06E74C6D-CC1C-5AEB-C357-61A23E3C1E0A}"/>
              </a:ext>
            </a:extLst>
          </p:cNvPr>
          <p:cNvSpPr>
            <a:spLocks noGrp="1"/>
          </p:cNvSpPr>
          <p:nvPr>
            <p:ph type="body" idx="1"/>
          </p:nvPr>
        </p:nvSpPr>
        <p:spPr/>
        <p:txBody>
          <a:bodyPr/>
          <a:lstStyle/>
          <a:p>
            <a:endParaRPr lang="en-US" dirty="0"/>
          </a:p>
        </p:txBody>
      </p:sp>
      <p:sp>
        <p:nvSpPr>
          <p:cNvPr id="4" name="Google Shape;84;p17">
            <a:extLst>
              <a:ext uri="{FF2B5EF4-FFF2-40B4-BE49-F238E27FC236}">
                <a16:creationId xmlns:a16="http://schemas.microsoft.com/office/drawing/2014/main" id="{1F3288DD-502F-D894-003F-4C896DB5D47F}"/>
              </a:ext>
            </a:extLst>
          </p:cNvPr>
          <p:cNvSpPr/>
          <p:nvPr/>
        </p:nvSpPr>
        <p:spPr>
          <a:xfrm>
            <a:off x="1249950" y="2038119"/>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p17">
            <a:extLst>
              <a:ext uri="{FF2B5EF4-FFF2-40B4-BE49-F238E27FC236}">
                <a16:creationId xmlns:a16="http://schemas.microsoft.com/office/drawing/2014/main" id="{26FA2387-CD2C-B7C9-95B3-860D98F6FC25}"/>
              </a:ext>
            </a:extLst>
          </p:cNvPr>
          <p:cNvSpPr txBox="1"/>
          <p:nvPr/>
        </p:nvSpPr>
        <p:spPr>
          <a:xfrm>
            <a:off x="6236327" y="2249604"/>
            <a:ext cx="1047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RNN LSTM</a:t>
            </a:r>
            <a:endParaRPr sz="1000" dirty="0">
              <a:latin typeface="Proxima Nova"/>
              <a:ea typeface="Proxima Nova"/>
              <a:cs typeface="Proxima Nova"/>
              <a:sym typeface="Proxima Nova"/>
            </a:endParaRPr>
          </a:p>
        </p:txBody>
      </p:sp>
      <p:sp>
        <p:nvSpPr>
          <p:cNvPr id="6" name="Google Shape;84;p17">
            <a:extLst>
              <a:ext uri="{FF2B5EF4-FFF2-40B4-BE49-F238E27FC236}">
                <a16:creationId xmlns:a16="http://schemas.microsoft.com/office/drawing/2014/main" id="{A0ED6E7D-7465-07C0-5782-435D136B3BA1}"/>
              </a:ext>
            </a:extLst>
          </p:cNvPr>
          <p:cNvSpPr/>
          <p:nvPr/>
        </p:nvSpPr>
        <p:spPr>
          <a:xfrm>
            <a:off x="6098777" y="2046716"/>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p17">
            <a:extLst>
              <a:ext uri="{FF2B5EF4-FFF2-40B4-BE49-F238E27FC236}">
                <a16:creationId xmlns:a16="http://schemas.microsoft.com/office/drawing/2014/main" id="{662F1F9A-2D38-08CF-9510-A30A5AAC569B}"/>
              </a:ext>
            </a:extLst>
          </p:cNvPr>
          <p:cNvSpPr txBox="1"/>
          <p:nvPr/>
        </p:nvSpPr>
        <p:spPr>
          <a:xfrm>
            <a:off x="3722058" y="2100215"/>
            <a:ext cx="1047900"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Image caption pair encoded to tight space vector</a:t>
            </a:r>
            <a:endParaRPr sz="1000" dirty="0">
              <a:latin typeface="Proxima Nova"/>
              <a:ea typeface="Proxima Nova"/>
              <a:cs typeface="Proxima Nova"/>
              <a:sym typeface="Proxima Nova"/>
            </a:endParaRPr>
          </a:p>
        </p:txBody>
      </p:sp>
      <p:sp>
        <p:nvSpPr>
          <p:cNvPr id="8" name="Google Shape;91;p17">
            <a:extLst>
              <a:ext uri="{FF2B5EF4-FFF2-40B4-BE49-F238E27FC236}">
                <a16:creationId xmlns:a16="http://schemas.microsoft.com/office/drawing/2014/main" id="{A6E58BFE-8683-7898-FFC4-C7F475F46159}"/>
              </a:ext>
            </a:extLst>
          </p:cNvPr>
          <p:cNvSpPr txBox="1"/>
          <p:nvPr/>
        </p:nvSpPr>
        <p:spPr>
          <a:xfrm>
            <a:off x="435930" y="3329539"/>
            <a:ext cx="1047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Images</a:t>
            </a:r>
            <a:endParaRPr sz="1000" dirty="0">
              <a:latin typeface="Proxima Nova"/>
              <a:ea typeface="Proxima Nova"/>
              <a:cs typeface="Proxima Nova"/>
              <a:sym typeface="Proxima Nova"/>
            </a:endParaRPr>
          </a:p>
        </p:txBody>
      </p:sp>
      <p:sp>
        <p:nvSpPr>
          <p:cNvPr id="9" name="Google Shape;91;p17">
            <a:extLst>
              <a:ext uri="{FF2B5EF4-FFF2-40B4-BE49-F238E27FC236}">
                <a16:creationId xmlns:a16="http://schemas.microsoft.com/office/drawing/2014/main" id="{D53119F8-86EB-3CC7-94E6-6E597C55ECB3}"/>
              </a:ext>
            </a:extLst>
          </p:cNvPr>
          <p:cNvSpPr txBox="1"/>
          <p:nvPr/>
        </p:nvSpPr>
        <p:spPr>
          <a:xfrm>
            <a:off x="405969" y="3949207"/>
            <a:ext cx="70171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Captions</a:t>
            </a:r>
            <a:endParaRPr sz="1000" dirty="0">
              <a:latin typeface="Proxima Nova"/>
              <a:ea typeface="Proxima Nova"/>
              <a:cs typeface="Proxima Nova"/>
              <a:sym typeface="Proxima Nova"/>
            </a:endParaRPr>
          </a:p>
        </p:txBody>
      </p:sp>
      <p:cxnSp>
        <p:nvCxnSpPr>
          <p:cNvPr id="11" name="Straight Arrow Connector 10">
            <a:extLst>
              <a:ext uri="{FF2B5EF4-FFF2-40B4-BE49-F238E27FC236}">
                <a16:creationId xmlns:a16="http://schemas.microsoft.com/office/drawing/2014/main" id="{594EB02D-A700-7F02-5930-FB0290CA23DF}"/>
              </a:ext>
            </a:extLst>
          </p:cNvPr>
          <p:cNvCxnSpPr/>
          <p:nvPr/>
        </p:nvCxnSpPr>
        <p:spPr>
          <a:xfrm flipV="1">
            <a:off x="1107688" y="2942683"/>
            <a:ext cx="431180" cy="394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7A1C3-5436-CC47-084C-E18D2526323D}"/>
              </a:ext>
            </a:extLst>
          </p:cNvPr>
          <p:cNvCxnSpPr>
            <a:cxnSpLocks/>
          </p:cNvCxnSpPr>
          <p:nvPr/>
        </p:nvCxnSpPr>
        <p:spPr>
          <a:xfrm flipH="1" flipV="1">
            <a:off x="2311430" y="2985292"/>
            <a:ext cx="19742" cy="7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50FDB1-2243-A202-B2C1-740B26E6A901}"/>
              </a:ext>
            </a:extLst>
          </p:cNvPr>
          <p:cNvCxnSpPr>
            <a:cxnSpLocks/>
          </p:cNvCxnSpPr>
          <p:nvPr/>
        </p:nvCxnSpPr>
        <p:spPr>
          <a:xfrm>
            <a:off x="2765502" y="2443895"/>
            <a:ext cx="699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91;p17">
            <a:extLst>
              <a:ext uri="{FF2B5EF4-FFF2-40B4-BE49-F238E27FC236}">
                <a16:creationId xmlns:a16="http://schemas.microsoft.com/office/drawing/2014/main" id="{B1BD9CA8-CD0B-3A29-12FD-7AF111DC7B04}"/>
              </a:ext>
            </a:extLst>
          </p:cNvPr>
          <p:cNvSpPr txBox="1"/>
          <p:nvPr/>
        </p:nvSpPr>
        <p:spPr>
          <a:xfrm>
            <a:off x="1439846" y="2297127"/>
            <a:ext cx="10479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CNN Encoder</a:t>
            </a:r>
            <a:endParaRPr sz="1000" dirty="0">
              <a:latin typeface="Proxima Nova"/>
              <a:ea typeface="Proxima Nova"/>
              <a:cs typeface="Proxima Nova"/>
              <a:sym typeface="Proxima Nova"/>
            </a:endParaRPr>
          </a:p>
        </p:txBody>
      </p:sp>
      <p:cxnSp>
        <p:nvCxnSpPr>
          <p:cNvPr id="20" name="Straight Arrow Connector 19">
            <a:extLst>
              <a:ext uri="{FF2B5EF4-FFF2-40B4-BE49-F238E27FC236}">
                <a16:creationId xmlns:a16="http://schemas.microsoft.com/office/drawing/2014/main" id="{C9761F54-B672-4CD9-44CF-0489DD1417B4}"/>
              </a:ext>
            </a:extLst>
          </p:cNvPr>
          <p:cNvCxnSpPr/>
          <p:nvPr/>
        </p:nvCxnSpPr>
        <p:spPr>
          <a:xfrm>
            <a:off x="4966010" y="2443895"/>
            <a:ext cx="95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51650F-CC12-F9A6-A47B-45C3002745BC}"/>
              </a:ext>
            </a:extLst>
          </p:cNvPr>
          <p:cNvCxnSpPr>
            <a:cxnSpLocks/>
          </p:cNvCxnSpPr>
          <p:nvPr/>
        </p:nvCxnSpPr>
        <p:spPr>
          <a:xfrm>
            <a:off x="7601695" y="2442753"/>
            <a:ext cx="612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09F58F-0CE7-8BF7-1217-F256DBF54031}"/>
              </a:ext>
            </a:extLst>
          </p:cNvPr>
          <p:cNvCxnSpPr>
            <a:cxnSpLocks/>
          </p:cNvCxnSpPr>
          <p:nvPr/>
        </p:nvCxnSpPr>
        <p:spPr>
          <a:xfrm flipH="1">
            <a:off x="8214081" y="2443895"/>
            <a:ext cx="15519" cy="113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355A7CE-614D-E741-4401-84D2DA2FB585}"/>
              </a:ext>
            </a:extLst>
          </p:cNvPr>
          <p:cNvCxnSpPr/>
          <p:nvPr/>
        </p:nvCxnSpPr>
        <p:spPr>
          <a:xfrm flipH="1">
            <a:off x="6760277" y="3160738"/>
            <a:ext cx="1453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94D4F2-287B-563B-29A6-8AFE2C86AE27}"/>
              </a:ext>
            </a:extLst>
          </p:cNvPr>
          <p:cNvCxnSpPr/>
          <p:nvPr/>
        </p:nvCxnSpPr>
        <p:spPr>
          <a:xfrm flipV="1">
            <a:off x="6760277" y="2860675"/>
            <a:ext cx="0" cy="300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91;p17">
            <a:extLst>
              <a:ext uri="{FF2B5EF4-FFF2-40B4-BE49-F238E27FC236}">
                <a16:creationId xmlns:a16="http://schemas.microsoft.com/office/drawing/2014/main" id="{0AF05E83-3FB3-17E7-E365-BCCA601C25C6}"/>
              </a:ext>
            </a:extLst>
          </p:cNvPr>
          <p:cNvSpPr txBox="1"/>
          <p:nvPr/>
        </p:nvSpPr>
        <p:spPr>
          <a:xfrm>
            <a:off x="7690131" y="3744819"/>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Text Generated</a:t>
            </a:r>
            <a:endParaRPr sz="1000" dirty="0">
              <a:latin typeface="Proxima Nova"/>
              <a:ea typeface="Proxima Nova"/>
              <a:cs typeface="Proxima Nova"/>
              <a:sym typeface="Proxima Nova"/>
            </a:endParaRPr>
          </a:p>
        </p:txBody>
      </p:sp>
      <p:cxnSp>
        <p:nvCxnSpPr>
          <p:cNvPr id="33" name="Straight Arrow Connector 32">
            <a:extLst>
              <a:ext uri="{FF2B5EF4-FFF2-40B4-BE49-F238E27FC236}">
                <a16:creationId xmlns:a16="http://schemas.microsoft.com/office/drawing/2014/main" id="{F0A7E337-0597-98A6-1B46-D225C094CE3C}"/>
              </a:ext>
            </a:extLst>
          </p:cNvPr>
          <p:cNvCxnSpPr/>
          <p:nvPr/>
        </p:nvCxnSpPr>
        <p:spPr>
          <a:xfrm flipH="1">
            <a:off x="6556917" y="3991025"/>
            <a:ext cx="86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Google Shape;84;p17">
            <a:extLst>
              <a:ext uri="{FF2B5EF4-FFF2-40B4-BE49-F238E27FC236}">
                <a16:creationId xmlns:a16="http://schemas.microsoft.com/office/drawing/2014/main" id="{312BF9D5-C009-FAD0-B587-9F87F8C7C72A}"/>
              </a:ext>
            </a:extLst>
          </p:cNvPr>
          <p:cNvSpPr/>
          <p:nvPr/>
        </p:nvSpPr>
        <p:spPr>
          <a:xfrm>
            <a:off x="1758930" y="3927071"/>
            <a:ext cx="1047900" cy="485292"/>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p17">
            <a:extLst>
              <a:ext uri="{FF2B5EF4-FFF2-40B4-BE49-F238E27FC236}">
                <a16:creationId xmlns:a16="http://schemas.microsoft.com/office/drawing/2014/main" id="{1822C832-177F-D7AF-4E5E-5633A0B865CA}"/>
              </a:ext>
            </a:extLst>
          </p:cNvPr>
          <p:cNvSpPr txBox="1"/>
          <p:nvPr/>
        </p:nvSpPr>
        <p:spPr>
          <a:xfrm>
            <a:off x="1752184" y="3927071"/>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Caption encoding</a:t>
            </a:r>
            <a:endParaRPr sz="1000" dirty="0">
              <a:latin typeface="Proxima Nova"/>
              <a:ea typeface="Proxima Nova"/>
              <a:cs typeface="Proxima Nova"/>
              <a:sym typeface="Proxima Nova"/>
            </a:endParaRPr>
          </a:p>
        </p:txBody>
      </p:sp>
      <p:cxnSp>
        <p:nvCxnSpPr>
          <p:cNvPr id="38" name="Straight Arrow Connector 37">
            <a:extLst>
              <a:ext uri="{FF2B5EF4-FFF2-40B4-BE49-F238E27FC236}">
                <a16:creationId xmlns:a16="http://schemas.microsoft.com/office/drawing/2014/main" id="{09405546-25F3-6D46-4FB3-A40402C4517D}"/>
              </a:ext>
            </a:extLst>
          </p:cNvPr>
          <p:cNvCxnSpPr/>
          <p:nvPr/>
        </p:nvCxnSpPr>
        <p:spPr>
          <a:xfrm>
            <a:off x="1249950" y="4148254"/>
            <a:ext cx="407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91;p17">
            <a:extLst>
              <a:ext uri="{FF2B5EF4-FFF2-40B4-BE49-F238E27FC236}">
                <a16:creationId xmlns:a16="http://schemas.microsoft.com/office/drawing/2014/main" id="{316EDAAE-A6AB-0A47-EB48-5FF37015F967}"/>
              </a:ext>
            </a:extLst>
          </p:cNvPr>
          <p:cNvSpPr txBox="1"/>
          <p:nvPr/>
        </p:nvSpPr>
        <p:spPr>
          <a:xfrm>
            <a:off x="5374840" y="3795319"/>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Keyword Tokenization</a:t>
            </a:r>
            <a:endParaRPr sz="1000" dirty="0">
              <a:latin typeface="Proxima Nova"/>
              <a:ea typeface="Proxima Nova"/>
              <a:cs typeface="Proxima Nova"/>
              <a:sym typeface="Proxima Nova"/>
            </a:endParaRPr>
          </a:p>
        </p:txBody>
      </p:sp>
      <p:cxnSp>
        <p:nvCxnSpPr>
          <p:cNvPr id="43" name="Straight Arrow Connector 42">
            <a:extLst>
              <a:ext uri="{FF2B5EF4-FFF2-40B4-BE49-F238E27FC236}">
                <a16:creationId xmlns:a16="http://schemas.microsoft.com/office/drawing/2014/main" id="{5D0C001B-6C5D-D70F-F82A-917B82EDBCDA}"/>
              </a:ext>
            </a:extLst>
          </p:cNvPr>
          <p:cNvCxnSpPr/>
          <p:nvPr/>
        </p:nvCxnSpPr>
        <p:spPr>
          <a:xfrm flipH="1">
            <a:off x="4769958" y="3991025"/>
            <a:ext cx="367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Google Shape;91;p17">
            <a:extLst>
              <a:ext uri="{FF2B5EF4-FFF2-40B4-BE49-F238E27FC236}">
                <a16:creationId xmlns:a16="http://schemas.microsoft.com/office/drawing/2014/main" id="{8D46F621-4551-BB9B-74EA-B3B42C127ED8}"/>
              </a:ext>
            </a:extLst>
          </p:cNvPr>
          <p:cNvSpPr txBox="1"/>
          <p:nvPr/>
        </p:nvSpPr>
        <p:spPr>
          <a:xfrm>
            <a:off x="3708721" y="3850912"/>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Keyword Generation</a:t>
            </a:r>
            <a:endParaRPr sz="1000" dirty="0">
              <a:latin typeface="Proxima Nova"/>
              <a:ea typeface="Proxima Nova"/>
              <a:cs typeface="Proxima Nova"/>
              <a:sym typeface="Proxima Nova"/>
            </a:endParaRPr>
          </a:p>
        </p:txBody>
      </p:sp>
    </p:spTree>
    <p:extLst>
      <p:ext uri="{BB962C8B-B14F-4D97-AF65-F5344CB8AC3E}">
        <p14:creationId xmlns:p14="http://schemas.microsoft.com/office/powerpoint/2010/main" val="29890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3660-8B72-C907-155A-E8D32642916E}"/>
              </a:ext>
            </a:extLst>
          </p:cNvPr>
          <p:cNvSpPr>
            <a:spLocks noGrp="1"/>
          </p:cNvSpPr>
          <p:nvPr>
            <p:ph type="title"/>
          </p:nvPr>
        </p:nvSpPr>
        <p:spPr/>
        <p:txBody>
          <a:bodyPr>
            <a:normAutofit fontScale="90000"/>
          </a:bodyPr>
          <a:lstStyle/>
          <a:p>
            <a:r>
              <a:rPr lang="en-US" dirty="0"/>
              <a:t>Flow and Architecture – Speech Mapping and Synthesizer</a:t>
            </a:r>
          </a:p>
        </p:txBody>
      </p:sp>
      <p:sp>
        <p:nvSpPr>
          <p:cNvPr id="3" name="Text Placeholder 2">
            <a:extLst>
              <a:ext uri="{FF2B5EF4-FFF2-40B4-BE49-F238E27FC236}">
                <a16:creationId xmlns:a16="http://schemas.microsoft.com/office/drawing/2014/main" id="{5E235597-E951-19F7-00D8-1A0CCF26436F}"/>
              </a:ext>
            </a:extLst>
          </p:cNvPr>
          <p:cNvSpPr>
            <a:spLocks noGrp="1"/>
          </p:cNvSpPr>
          <p:nvPr>
            <p:ph type="body" idx="1"/>
          </p:nvPr>
        </p:nvSpPr>
        <p:spPr/>
        <p:txBody>
          <a:bodyPr/>
          <a:lstStyle/>
          <a:p>
            <a:endParaRPr lang="en-US" dirty="0"/>
          </a:p>
        </p:txBody>
      </p:sp>
      <p:sp>
        <p:nvSpPr>
          <p:cNvPr id="4" name="Google Shape;84;p17">
            <a:extLst>
              <a:ext uri="{FF2B5EF4-FFF2-40B4-BE49-F238E27FC236}">
                <a16:creationId xmlns:a16="http://schemas.microsoft.com/office/drawing/2014/main" id="{2DC7EFD5-55FD-F9FD-EFD0-B73BC967D2C5}"/>
              </a:ext>
            </a:extLst>
          </p:cNvPr>
          <p:cNvSpPr/>
          <p:nvPr/>
        </p:nvSpPr>
        <p:spPr>
          <a:xfrm>
            <a:off x="1973198" y="2046716"/>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p17">
            <a:extLst>
              <a:ext uri="{FF2B5EF4-FFF2-40B4-BE49-F238E27FC236}">
                <a16:creationId xmlns:a16="http://schemas.microsoft.com/office/drawing/2014/main" id="{A6F7AD49-4DA5-68C2-DD3E-0B76D859F1E4}"/>
              </a:ext>
            </a:extLst>
          </p:cNvPr>
          <p:cNvSpPr/>
          <p:nvPr/>
        </p:nvSpPr>
        <p:spPr>
          <a:xfrm>
            <a:off x="6232322" y="2016495"/>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p17">
            <a:extLst>
              <a:ext uri="{FF2B5EF4-FFF2-40B4-BE49-F238E27FC236}">
                <a16:creationId xmlns:a16="http://schemas.microsoft.com/office/drawing/2014/main" id="{0EEF8AFC-CB95-0F67-37CB-0E3D8668FE5B}"/>
              </a:ext>
            </a:extLst>
          </p:cNvPr>
          <p:cNvSpPr txBox="1"/>
          <p:nvPr/>
        </p:nvSpPr>
        <p:spPr>
          <a:xfrm>
            <a:off x="239557" y="1777361"/>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Audio </a:t>
            </a:r>
          </a:p>
          <a:p>
            <a:pPr marL="0" lvl="0" indent="0" algn="ctr" rtl="0">
              <a:spcBef>
                <a:spcPts val="0"/>
              </a:spcBef>
              <a:spcAft>
                <a:spcPts val="0"/>
              </a:spcAft>
              <a:buNone/>
            </a:pPr>
            <a:r>
              <a:rPr lang="en-US" sz="1000" dirty="0">
                <a:latin typeface="Proxima Nova"/>
                <a:ea typeface="Proxima Nova"/>
                <a:cs typeface="Proxima Nova"/>
                <a:sym typeface="Proxima Nova"/>
              </a:rPr>
              <a:t>Mapping</a:t>
            </a:r>
            <a:endParaRPr sz="1000" dirty="0">
              <a:latin typeface="Proxima Nova"/>
              <a:ea typeface="Proxima Nova"/>
              <a:cs typeface="Proxima Nova"/>
              <a:sym typeface="Proxima Nova"/>
            </a:endParaRPr>
          </a:p>
        </p:txBody>
      </p:sp>
      <p:sp>
        <p:nvSpPr>
          <p:cNvPr id="8" name="Google Shape;91;p17">
            <a:extLst>
              <a:ext uri="{FF2B5EF4-FFF2-40B4-BE49-F238E27FC236}">
                <a16:creationId xmlns:a16="http://schemas.microsoft.com/office/drawing/2014/main" id="{5074DF7E-DE5F-F819-A36B-13DC1008AA38}"/>
              </a:ext>
            </a:extLst>
          </p:cNvPr>
          <p:cNvSpPr txBox="1"/>
          <p:nvPr/>
        </p:nvSpPr>
        <p:spPr>
          <a:xfrm>
            <a:off x="239557" y="3091879"/>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Keyword Tokens</a:t>
            </a:r>
            <a:endParaRPr sz="1000" dirty="0">
              <a:latin typeface="Proxima Nova"/>
              <a:ea typeface="Proxima Nova"/>
              <a:cs typeface="Proxima Nova"/>
              <a:sym typeface="Proxima Nova"/>
            </a:endParaRPr>
          </a:p>
        </p:txBody>
      </p:sp>
      <p:cxnSp>
        <p:nvCxnSpPr>
          <p:cNvPr id="10" name="Straight Arrow Connector 9">
            <a:extLst>
              <a:ext uri="{FF2B5EF4-FFF2-40B4-BE49-F238E27FC236}">
                <a16:creationId xmlns:a16="http://schemas.microsoft.com/office/drawing/2014/main" id="{C1371D6F-F6BF-5E3A-A8BB-7F7E948FA759}"/>
              </a:ext>
            </a:extLst>
          </p:cNvPr>
          <p:cNvCxnSpPr/>
          <p:nvPr/>
        </p:nvCxnSpPr>
        <p:spPr>
          <a:xfrm flipV="1">
            <a:off x="1154908" y="2697439"/>
            <a:ext cx="431180" cy="394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3DAD03-B5EA-9552-70EE-CD1ECA152CA0}"/>
              </a:ext>
            </a:extLst>
          </p:cNvPr>
          <p:cNvCxnSpPr>
            <a:cxnSpLocks/>
          </p:cNvCxnSpPr>
          <p:nvPr/>
        </p:nvCxnSpPr>
        <p:spPr>
          <a:xfrm>
            <a:off x="1115637" y="2046716"/>
            <a:ext cx="460402" cy="28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91;p17">
            <a:extLst>
              <a:ext uri="{FF2B5EF4-FFF2-40B4-BE49-F238E27FC236}">
                <a16:creationId xmlns:a16="http://schemas.microsoft.com/office/drawing/2014/main" id="{6B1BD14E-E87C-A004-7EC4-AD1BF09F24F2}"/>
              </a:ext>
            </a:extLst>
          </p:cNvPr>
          <p:cNvSpPr txBox="1"/>
          <p:nvPr/>
        </p:nvSpPr>
        <p:spPr>
          <a:xfrm>
            <a:off x="2120500" y="2119603"/>
            <a:ext cx="1047900"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Extracting relevant audio samples</a:t>
            </a:r>
            <a:endParaRPr sz="1000" dirty="0">
              <a:latin typeface="Proxima Nova"/>
              <a:ea typeface="Proxima Nova"/>
              <a:cs typeface="Proxima Nova"/>
              <a:sym typeface="Proxima Nova"/>
            </a:endParaRPr>
          </a:p>
        </p:txBody>
      </p:sp>
      <p:cxnSp>
        <p:nvCxnSpPr>
          <p:cNvPr id="14" name="Straight Arrow Connector 13">
            <a:extLst>
              <a:ext uri="{FF2B5EF4-FFF2-40B4-BE49-F238E27FC236}">
                <a16:creationId xmlns:a16="http://schemas.microsoft.com/office/drawing/2014/main" id="{3AD92B76-87C3-DA2D-DE66-5A55A03EAB54}"/>
              </a:ext>
            </a:extLst>
          </p:cNvPr>
          <p:cNvCxnSpPr>
            <a:cxnSpLocks/>
          </p:cNvCxnSpPr>
          <p:nvPr/>
        </p:nvCxnSpPr>
        <p:spPr>
          <a:xfrm>
            <a:off x="3396487" y="2410604"/>
            <a:ext cx="408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D34171-FA9A-FB72-E692-BA28F34F1C8E}"/>
              </a:ext>
            </a:extLst>
          </p:cNvPr>
          <p:cNvCxnSpPr>
            <a:cxnSpLocks/>
          </p:cNvCxnSpPr>
          <p:nvPr/>
        </p:nvCxnSpPr>
        <p:spPr>
          <a:xfrm>
            <a:off x="5438359" y="2414957"/>
            <a:ext cx="612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E423B-138D-6EB6-917D-6CB425124555}"/>
              </a:ext>
            </a:extLst>
          </p:cNvPr>
          <p:cNvCxnSpPr>
            <a:cxnSpLocks/>
          </p:cNvCxnSpPr>
          <p:nvPr/>
        </p:nvCxnSpPr>
        <p:spPr>
          <a:xfrm>
            <a:off x="6893822" y="2894659"/>
            <a:ext cx="0" cy="64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91;p17">
            <a:extLst>
              <a:ext uri="{FF2B5EF4-FFF2-40B4-BE49-F238E27FC236}">
                <a16:creationId xmlns:a16="http://schemas.microsoft.com/office/drawing/2014/main" id="{B99B5D57-4ABA-1434-8F49-F294FEC42394}"/>
              </a:ext>
            </a:extLst>
          </p:cNvPr>
          <p:cNvSpPr txBox="1"/>
          <p:nvPr/>
        </p:nvSpPr>
        <p:spPr>
          <a:xfrm>
            <a:off x="6396459" y="3744819"/>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Audio Generated</a:t>
            </a:r>
            <a:endParaRPr sz="1000" dirty="0">
              <a:latin typeface="Proxima Nova"/>
              <a:ea typeface="Proxima Nova"/>
              <a:cs typeface="Proxima Nova"/>
              <a:sym typeface="Proxima Nova"/>
            </a:endParaRPr>
          </a:p>
        </p:txBody>
      </p:sp>
      <p:cxnSp>
        <p:nvCxnSpPr>
          <p:cNvPr id="20" name="Straight Arrow Connector 19">
            <a:extLst>
              <a:ext uri="{FF2B5EF4-FFF2-40B4-BE49-F238E27FC236}">
                <a16:creationId xmlns:a16="http://schemas.microsoft.com/office/drawing/2014/main" id="{108FCD12-64B0-2EF6-4CDD-FAE0BEB180DE}"/>
              </a:ext>
            </a:extLst>
          </p:cNvPr>
          <p:cNvCxnSpPr>
            <a:cxnSpLocks/>
          </p:cNvCxnSpPr>
          <p:nvPr/>
        </p:nvCxnSpPr>
        <p:spPr>
          <a:xfrm>
            <a:off x="3478262" y="3947230"/>
            <a:ext cx="408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91;p17">
            <a:extLst>
              <a:ext uri="{FF2B5EF4-FFF2-40B4-BE49-F238E27FC236}">
                <a16:creationId xmlns:a16="http://schemas.microsoft.com/office/drawing/2014/main" id="{92664AAC-5A6D-2391-1D30-84F59705C7F4}"/>
              </a:ext>
            </a:extLst>
          </p:cNvPr>
          <p:cNvSpPr txBox="1"/>
          <p:nvPr/>
        </p:nvSpPr>
        <p:spPr>
          <a:xfrm>
            <a:off x="6369872" y="2046716"/>
            <a:ext cx="1047900"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Audio Synthesizer using MFCCs and cosine rule</a:t>
            </a:r>
            <a:endParaRPr sz="1000" dirty="0">
              <a:latin typeface="Proxima Nova"/>
              <a:ea typeface="Proxima Nova"/>
              <a:cs typeface="Proxima Nova"/>
              <a:sym typeface="Proxima Nova"/>
            </a:endParaRPr>
          </a:p>
        </p:txBody>
      </p:sp>
      <p:cxnSp>
        <p:nvCxnSpPr>
          <p:cNvPr id="25" name="Straight Arrow Connector 24">
            <a:extLst>
              <a:ext uri="{FF2B5EF4-FFF2-40B4-BE49-F238E27FC236}">
                <a16:creationId xmlns:a16="http://schemas.microsoft.com/office/drawing/2014/main" id="{E5F7FD23-AEA4-A775-7186-DA3B215461E2}"/>
              </a:ext>
            </a:extLst>
          </p:cNvPr>
          <p:cNvCxnSpPr>
            <a:cxnSpLocks/>
          </p:cNvCxnSpPr>
          <p:nvPr/>
        </p:nvCxnSpPr>
        <p:spPr>
          <a:xfrm flipV="1">
            <a:off x="4639284" y="3009859"/>
            <a:ext cx="0" cy="5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Google Shape;91;p17">
            <a:extLst>
              <a:ext uri="{FF2B5EF4-FFF2-40B4-BE49-F238E27FC236}">
                <a16:creationId xmlns:a16="http://schemas.microsoft.com/office/drawing/2014/main" id="{D60FE708-C78D-7E95-25DC-38F6B1D84CD1}"/>
              </a:ext>
            </a:extLst>
          </p:cNvPr>
          <p:cNvSpPr txBox="1"/>
          <p:nvPr/>
        </p:nvSpPr>
        <p:spPr>
          <a:xfrm>
            <a:off x="4102049" y="3669375"/>
            <a:ext cx="1047900"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Intensity/ Amplitude Mapping</a:t>
            </a:r>
            <a:endParaRPr sz="1000" dirty="0">
              <a:latin typeface="Proxima Nova"/>
              <a:ea typeface="Proxima Nova"/>
              <a:cs typeface="Proxima Nova"/>
              <a:sym typeface="Proxima Nova"/>
            </a:endParaRPr>
          </a:p>
        </p:txBody>
      </p:sp>
      <p:sp>
        <p:nvSpPr>
          <p:cNvPr id="28" name="Google Shape;84;p17">
            <a:extLst>
              <a:ext uri="{FF2B5EF4-FFF2-40B4-BE49-F238E27FC236}">
                <a16:creationId xmlns:a16="http://schemas.microsoft.com/office/drawing/2014/main" id="{F1949517-6571-03EF-A66D-D38CEB80BCC9}"/>
              </a:ext>
            </a:extLst>
          </p:cNvPr>
          <p:cNvSpPr/>
          <p:nvPr/>
        </p:nvSpPr>
        <p:spPr>
          <a:xfrm>
            <a:off x="3983473" y="2047879"/>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p17">
            <a:extLst>
              <a:ext uri="{FF2B5EF4-FFF2-40B4-BE49-F238E27FC236}">
                <a16:creationId xmlns:a16="http://schemas.microsoft.com/office/drawing/2014/main" id="{2AC90F8A-7916-8761-0845-233DEB5889B9}"/>
              </a:ext>
            </a:extLst>
          </p:cNvPr>
          <p:cNvSpPr txBox="1"/>
          <p:nvPr/>
        </p:nvSpPr>
        <p:spPr>
          <a:xfrm>
            <a:off x="4130775" y="2166337"/>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Intensity Sorting</a:t>
            </a:r>
            <a:endParaRPr sz="1000" dirty="0">
              <a:latin typeface="Proxima Nova"/>
              <a:ea typeface="Proxima Nova"/>
              <a:cs typeface="Proxima Nova"/>
              <a:sym typeface="Proxima Nova"/>
            </a:endParaRPr>
          </a:p>
        </p:txBody>
      </p:sp>
      <p:sp>
        <p:nvSpPr>
          <p:cNvPr id="30" name="Google Shape;84;p17">
            <a:extLst>
              <a:ext uri="{FF2B5EF4-FFF2-40B4-BE49-F238E27FC236}">
                <a16:creationId xmlns:a16="http://schemas.microsoft.com/office/drawing/2014/main" id="{FC283262-8794-FABA-8818-119D1FF774F6}"/>
              </a:ext>
            </a:extLst>
          </p:cNvPr>
          <p:cNvSpPr/>
          <p:nvPr/>
        </p:nvSpPr>
        <p:spPr>
          <a:xfrm>
            <a:off x="1973198" y="3543431"/>
            <a:ext cx="1323000" cy="74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p17">
            <a:extLst>
              <a:ext uri="{FF2B5EF4-FFF2-40B4-BE49-F238E27FC236}">
                <a16:creationId xmlns:a16="http://schemas.microsoft.com/office/drawing/2014/main" id="{81D3334E-5E1B-C13D-E070-C6489F149D17}"/>
              </a:ext>
            </a:extLst>
          </p:cNvPr>
          <p:cNvSpPr txBox="1"/>
          <p:nvPr/>
        </p:nvSpPr>
        <p:spPr>
          <a:xfrm>
            <a:off x="2127620" y="3701024"/>
            <a:ext cx="10479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Proxima Nova"/>
                <a:ea typeface="Proxima Nova"/>
                <a:cs typeface="Proxima Nova"/>
                <a:sym typeface="Proxima Nova"/>
              </a:rPr>
              <a:t>Image Depth Mapping</a:t>
            </a:r>
            <a:endParaRPr sz="1000" dirty="0">
              <a:latin typeface="Proxima Nova"/>
              <a:ea typeface="Proxima Nova"/>
              <a:cs typeface="Proxima Nova"/>
              <a:sym typeface="Proxima Nova"/>
            </a:endParaRPr>
          </a:p>
        </p:txBody>
      </p:sp>
    </p:spTree>
    <p:extLst>
      <p:ext uri="{BB962C8B-B14F-4D97-AF65-F5344CB8AC3E}">
        <p14:creationId xmlns:p14="http://schemas.microsoft.com/office/powerpoint/2010/main" val="194906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What makes it even more SPECIAL?</a:t>
            </a:r>
            <a:endParaRPr sz="3020"/>
          </a:p>
        </p:txBody>
      </p:sp>
      <p:sp>
        <p:nvSpPr>
          <p:cNvPr id="128" name="Google Shape;128;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None/>
            </a:pPr>
            <a:r>
              <a:rPr lang="en" sz="2100"/>
              <a:t>In real world, when two sounds are being produced at a time, the intensity with which they are heard varies.</a:t>
            </a:r>
            <a:endParaRPr sz="2100"/>
          </a:p>
          <a:p>
            <a:pPr marL="0" lvl="0" indent="0" algn="just" rtl="0">
              <a:spcBef>
                <a:spcPts val="1200"/>
              </a:spcBef>
              <a:spcAft>
                <a:spcPts val="0"/>
              </a:spcAft>
              <a:buNone/>
            </a:pPr>
            <a:r>
              <a:rPr lang="en" sz="2100"/>
              <a:t>We replicated this phenomenon by using heat maps.</a:t>
            </a:r>
            <a:endParaRPr sz="2100"/>
          </a:p>
          <a:p>
            <a:pPr marL="0" lvl="0" indent="0" algn="just" rtl="0">
              <a:spcBef>
                <a:spcPts val="1200"/>
              </a:spcBef>
              <a:spcAft>
                <a:spcPts val="0"/>
              </a:spcAft>
              <a:buNone/>
            </a:pPr>
            <a:r>
              <a:rPr lang="en" sz="2100"/>
              <a:t>Using heatmaps, we interpret the relative positioning of the entities within the picture and adjust the intensities of the sounds to be played.</a:t>
            </a:r>
            <a:endParaRPr sz="2100"/>
          </a:p>
          <a:p>
            <a:pPr marL="0" lvl="0" indent="0" algn="just" rtl="0">
              <a:spcBef>
                <a:spcPts val="1200"/>
              </a:spcBef>
              <a:spcAft>
                <a:spcPts val="1200"/>
              </a:spcAft>
              <a:buNone/>
            </a:pPr>
            <a:endParaRPr sz="2100"/>
          </a:p>
        </p:txBody>
      </p:sp>
      <p:pic>
        <p:nvPicPr>
          <p:cNvPr id="129" name="Google Shape;129;p18"/>
          <p:cNvPicPr preferRelativeResize="0"/>
          <p:nvPr/>
        </p:nvPicPr>
        <p:blipFill>
          <a:blip r:embed="rId3">
            <a:alphaModFix/>
          </a:blip>
          <a:stretch>
            <a:fillRect/>
          </a:stretch>
        </p:blipFill>
        <p:spPr>
          <a:xfrm>
            <a:off x="4257750" y="1494651"/>
            <a:ext cx="4574550" cy="2287289"/>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TotalTime>
  <Words>480</Words>
  <Application>Microsoft Office PowerPoint</Application>
  <PresentationFormat>On-screen Show (16:9)</PresentationFormat>
  <Paragraphs>69</Paragraphs>
  <Slides>12</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Proxima Nova</vt:lpstr>
      <vt:lpstr>Spearmint</vt:lpstr>
      <vt:lpstr>ReAlive</vt:lpstr>
      <vt:lpstr>Purpose</vt:lpstr>
      <vt:lpstr>Problems our project can address</vt:lpstr>
      <vt:lpstr>What we ACTUALLY did?</vt:lpstr>
      <vt:lpstr>HOW EXACTLY?</vt:lpstr>
      <vt:lpstr>Flow and Architecture</vt:lpstr>
      <vt:lpstr>Flow and Architecture – Image to Caption</vt:lpstr>
      <vt:lpstr>Flow and Architecture – Speech Mapping and Synthesizer</vt:lpstr>
      <vt:lpstr>What makes it even more SPECIAL?</vt:lpstr>
      <vt:lpstr>Time for a Demo</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ReAlive</dc:title>
  <cp:lastModifiedBy>Rajat Keshri</cp:lastModifiedBy>
  <cp:revision>7</cp:revision>
  <dcterms:modified xsi:type="dcterms:W3CDTF">2022-10-17T01:16:15Z</dcterms:modified>
</cp:coreProperties>
</file>